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2" r:id="rId55"/>
    <p:sldId id="344" r:id="rId56"/>
    <p:sldId id="343" r:id="rId57"/>
    <p:sldId id="340" r:id="rId58"/>
    <p:sldId id="341" r:id="rId59"/>
    <p:sldId id="34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EntityFrameworkCoreSqlite</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EntityFrameworkCoreDesign</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EntityFrameworkCoreTools</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models</a:t>
            </a: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MovieEntity</a:t>
            </a:r>
            <a:endPar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DTOS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CreateDto,ReadDto,UpdateDto,DeleteDto</a:t>
            </a: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CRUD …</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18453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fontScale="92500" lnSpcReduction="10000"/>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5. Create User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6. Create User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GetRoles</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AddNewRole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RemoveRole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7. Create Role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Create Role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GetUsers</a:t>
            </a: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261734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9. Create Auth controller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p>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10.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IAccessControlService</a:t>
            </a:r>
            <a:endParaRPr lang="en-US" sz="20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IsAuthenticated</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GetCurrentUser</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CreateAccessToken</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userModel</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IsAuthorize</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13" name="Picture 12">
            <a:extLst>
              <a:ext uri="{FF2B5EF4-FFF2-40B4-BE49-F238E27FC236}">
                <a16:creationId xmlns:a16="http://schemas.microsoft.com/office/drawing/2014/main" id="{F6682737-D01C-482F-BD38-A873D013AB3E}"/>
              </a:ext>
            </a:extLst>
          </p:cNvPr>
          <p:cNvPicPr>
            <a:picLocks noChangeAspect="1"/>
          </p:cNvPicPr>
          <p:nvPr/>
        </p:nvPicPr>
        <p:blipFill>
          <a:blip r:embed="rId2"/>
          <a:stretch>
            <a:fillRect/>
          </a:stretch>
        </p:blipFill>
        <p:spPr>
          <a:xfrm>
            <a:off x="3569278" y="4397331"/>
            <a:ext cx="7430537" cy="1971950"/>
          </a:xfrm>
          <a:prstGeom prst="rect">
            <a:avLst/>
          </a:prstGeom>
        </p:spPr>
      </p:pic>
    </p:spTree>
    <p:extLst>
      <p:ext uri="{BB962C8B-B14F-4D97-AF65-F5344CB8AC3E}">
        <p14:creationId xmlns:p14="http://schemas.microsoft.com/office/powerpoint/2010/main" val="1194193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11.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AccessControlService</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5" name="Picture 4">
            <a:extLst>
              <a:ext uri="{FF2B5EF4-FFF2-40B4-BE49-F238E27FC236}">
                <a16:creationId xmlns:a16="http://schemas.microsoft.com/office/drawing/2014/main" id="{307CA2D8-6EA0-36A5-9308-DF9994290335}"/>
              </a:ext>
            </a:extLst>
          </p:cNvPr>
          <p:cNvPicPr>
            <a:picLocks noChangeAspect="1"/>
          </p:cNvPicPr>
          <p:nvPr/>
        </p:nvPicPr>
        <p:blipFill>
          <a:blip r:embed="rId2"/>
          <a:stretch>
            <a:fillRect/>
          </a:stretch>
        </p:blipFill>
        <p:spPr>
          <a:xfrm>
            <a:off x="140772" y="1858856"/>
            <a:ext cx="6777708" cy="3849069"/>
          </a:xfrm>
          <a:prstGeom prst="rect">
            <a:avLst/>
          </a:prstGeom>
        </p:spPr>
      </p:pic>
      <p:pic>
        <p:nvPicPr>
          <p:cNvPr id="10" name="Picture 9">
            <a:extLst>
              <a:ext uri="{FF2B5EF4-FFF2-40B4-BE49-F238E27FC236}">
                <a16:creationId xmlns:a16="http://schemas.microsoft.com/office/drawing/2014/main" id="{C2BD8053-695A-6ADE-8ED6-5C62D65D98CA}"/>
              </a:ext>
            </a:extLst>
          </p:cNvPr>
          <p:cNvPicPr>
            <a:picLocks noChangeAspect="1"/>
          </p:cNvPicPr>
          <p:nvPr/>
        </p:nvPicPr>
        <p:blipFill>
          <a:blip r:embed="rId3"/>
          <a:stretch>
            <a:fillRect/>
          </a:stretch>
        </p:blipFill>
        <p:spPr>
          <a:xfrm>
            <a:off x="6065215" y="2644877"/>
            <a:ext cx="6054375" cy="3864077"/>
          </a:xfrm>
          <a:prstGeom prst="rect">
            <a:avLst/>
          </a:prstGeom>
        </p:spPr>
      </p:pic>
      <p:pic>
        <p:nvPicPr>
          <p:cNvPr id="12" name="Picture 11">
            <a:extLst>
              <a:ext uri="{FF2B5EF4-FFF2-40B4-BE49-F238E27FC236}">
                <a16:creationId xmlns:a16="http://schemas.microsoft.com/office/drawing/2014/main" id="{AAFBCCCB-1EDF-8FEE-E33C-AE5716CC8DAE}"/>
              </a:ext>
            </a:extLst>
          </p:cNvPr>
          <p:cNvPicPr>
            <a:picLocks noChangeAspect="1"/>
          </p:cNvPicPr>
          <p:nvPr/>
        </p:nvPicPr>
        <p:blipFill>
          <a:blip r:embed="rId4"/>
          <a:stretch>
            <a:fillRect/>
          </a:stretch>
        </p:blipFill>
        <p:spPr>
          <a:xfrm>
            <a:off x="4892390" y="1095991"/>
            <a:ext cx="6104149" cy="693480"/>
          </a:xfrm>
          <a:prstGeom prst="rect">
            <a:avLst/>
          </a:prstGeom>
        </p:spPr>
      </p:pic>
    </p:spTree>
    <p:extLst>
      <p:ext uri="{BB962C8B-B14F-4D97-AF65-F5344CB8AC3E}">
        <p14:creationId xmlns:p14="http://schemas.microsoft.com/office/powerpoint/2010/main" val="912475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12. Create Auth controller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endParaRPr lang="fa-IR"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GetCurrentUser</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Get current user base token access</a:t>
            </a:r>
          </a:p>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13. User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IAccessControllerService</a:t>
            </a:r>
            <a:r>
              <a:rPr lang="en-US" sz="2000" b="1" dirty="0">
                <a:solidFill>
                  <a:srgbClr val="FFC000"/>
                </a:solidFill>
                <a:effectLst/>
                <a:latin typeface="AnonymicePro Nerd Font Mono" panose="02060609030202000504" pitchFamily="49" charset="0"/>
                <a:ea typeface="AnonymicePro Nerd Font Mono" panose="02060609030202000504" pitchFamily="49" charset="0"/>
              </a:rPr>
              <a:t> in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MovieController</a:t>
            </a:r>
            <a:endParaRPr lang="en-US" sz="20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effectLst/>
                <a:latin typeface="AnonymicePro Nerd Font Mono" panose="02060609030202000504" pitchFamily="49" charset="0"/>
                <a:ea typeface="AnonymicePro Nerd Font Mono" panose="02060609030202000504" pitchFamily="49" charset="0"/>
              </a:rPr>
              <a:t>	</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Get : All user access but you have to login</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Create-Update-Delete : if current user has authenticated and authorize and administrator role then he/she can do it.</a:t>
            </a:r>
          </a:p>
          <a:p>
            <a:pPr marL="36900" indent="0">
              <a:buNone/>
            </a:pP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322638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Refactor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Authentication middleware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create a middleware for check authenticated and exist token access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Authorization attribute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 an attribute for check authorization </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this attribute to the movie controller file</a:t>
            </a:r>
          </a:p>
          <a:p>
            <a:pPr marL="36900" indent="0">
              <a:buNone/>
            </a:pPr>
            <a:r>
              <a:rPr lang="en-US" sz="1600" b="1" dirty="0">
                <a:solidFill>
                  <a:srgbClr val="FFC000"/>
                </a:solidFill>
                <a:latin typeface="AnonymicePro Nerd Font Mono" panose="02060609030202000504" pitchFamily="49" charset="0"/>
                <a:ea typeface="AnonymicePro Nerd Font Mono" panose="02060609030202000504" pitchFamily="49" charset="0"/>
              </a:rPr>
              <a:t>	. Add expire time in </a:t>
            </a:r>
            <a:r>
              <a:rPr lang="en-US" sz="1600" b="1" dirty="0" err="1">
                <a:solidFill>
                  <a:srgbClr val="FFC000"/>
                </a:solidFill>
                <a:latin typeface="AnonymicePro Nerd Font Mono" panose="02060609030202000504" pitchFamily="49" charset="0"/>
                <a:ea typeface="AnonymicePro Nerd Font Mono" panose="02060609030202000504" pitchFamily="49" charset="0"/>
              </a:rPr>
              <a:t>AccessToken</a:t>
            </a:r>
            <a:endParaRPr lang="en-US" sz="16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Anonymous attribute [?]</a:t>
            </a:r>
            <a:endParaRPr lang="en-US" sz="18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for free access</a:t>
            </a:r>
            <a:endPar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381931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0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0000"/>
                </a:solidFill>
                <a:latin typeface="AnonymicePro Nerd Font Mono" panose="02060609030202000504" pitchFamily="49" charset="0"/>
                <a:ea typeface="AnonymicePro Nerd Font Mono" panose="02060609030202000504" pitchFamily="49" charset="0"/>
              </a:rPr>
              <a:t>[Identity]</a:t>
            </a:r>
            <a:endParaRPr lang="en-US" sz="6000" b="1" dirty="0">
              <a:solidFill>
                <a:srgbClr val="FF0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Microsoft.AspNetCore.Identity.EntityFrameworkCore</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Microsoft.AspNetCore.Authentication.JwtBearer</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2. Refactor Old System</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rgbClr val="FF0000"/>
                </a:solidFill>
                <a:latin typeface="AnonymicePro Nerd Font Mono" panose="02060609030202000504" pitchFamily="49" charset="0"/>
                <a:ea typeface="AnonymicePro Nerd Font Mono" panose="02060609030202000504" pitchFamily="49" charset="0"/>
              </a:rPr>
              <a:t>2.1. Change </a:t>
            </a:r>
            <a:r>
              <a:rPr lang="en-US" sz="1800" b="1" dirty="0" err="1">
                <a:solidFill>
                  <a:srgbClr val="FF0000"/>
                </a:solidFill>
                <a:latin typeface="AnonymicePro Nerd Font Mono" panose="02060609030202000504" pitchFamily="49" charset="0"/>
                <a:ea typeface="AnonymicePro Nerd Font Mono" panose="02060609030202000504" pitchFamily="49" charset="0"/>
              </a:rPr>
              <a:t>DbContext</a:t>
            </a:r>
            <a:endParaRPr lang="en-US" sz="2000" dirty="0">
              <a:solidFill>
                <a:srgbClr val="FF0000"/>
              </a:solidFill>
              <a:latin typeface="AnonymicePro Nerd Font Mono" panose="02060609030202000504" pitchFamily="49" charset="0"/>
              <a:ea typeface="AnonymicePro Nerd Font Mono" panose="02060609030202000504" pitchFamily="49" charset="0"/>
            </a:endParaRPr>
          </a:p>
          <a:p>
            <a:pPr marL="36900" indent="0">
              <a:buNone/>
            </a:pPr>
            <a:endParaRPr lang="en-US" sz="20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3" name="Picture 2">
            <a:extLst>
              <a:ext uri="{FF2B5EF4-FFF2-40B4-BE49-F238E27FC236}">
                <a16:creationId xmlns:a16="http://schemas.microsoft.com/office/drawing/2014/main" id="{AA60B0AF-FDE3-9FEF-1452-C6FA2DD67AD1}"/>
              </a:ext>
            </a:extLst>
          </p:cNvPr>
          <p:cNvPicPr>
            <a:picLocks noChangeAspect="1"/>
          </p:cNvPicPr>
          <p:nvPr/>
        </p:nvPicPr>
        <p:blipFill>
          <a:blip r:embed="rId2"/>
          <a:stretch>
            <a:fillRect/>
          </a:stretch>
        </p:blipFill>
        <p:spPr>
          <a:xfrm>
            <a:off x="1302764" y="3962159"/>
            <a:ext cx="8740897" cy="2179509"/>
          </a:xfrm>
          <a:prstGeom prst="rect">
            <a:avLst/>
          </a:prstGeom>
        </p:spPr>
      </p:pic>
    </p:spTree>
    <p:extLst>
      <p:ext uri="{BB962C8B-B14F-4D97-AF65-F5344CB8AC3E}">
        <p14:creationId xmlns:p14="http://schemas.microsoft.com/office/powerpoint/2010/main" val="2614074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0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0000"/>
                </a:solidFill>
                <a:latin typeface="AnonymicePro Nerd Font Mono" panose="02060609030202000504" pitchFamily="49" charset="0"/>
                <a:ea typeface="AnonymicePro Nerd Font Mono" panose="02060609030202000504" pitchFamily="49" charset="0"/>
              </a:rPr>
              <a:t>[Identity]</a:t>
            </a:r>
            <a:endParaRPr lang="en-US" sz="6000" b="1" dirty="0">
              <a:solidFill>
                <a:srgbClr val="FF0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Microsoft.AspNetCore.Identity.EntityFrameworkCore</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Microsoft.AspNetCore.Authentication.JwtBearer</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2. Refactor Old System</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rgbClr val="FF0000"/>
                </a:solidFill>
                <a:latin typeface="AnonymicePro Nerd Font Mono" panose="02060609030202000504" pitchFamily="49" charset="0"/>
                <a:ea typeface="AnonymicePro Nerd Font Mono" panose="02060609030202000504" pitchFamily="49" charset="0"/>
              </a:rPr>
              <a:t>2.1. Change </a:t>
            </a:r>
            <a:r>
              <a:rPr lang="en-US" sz="1800" b="1" dirty="0" err="1">
                <a:solidFill>
                  <a:srgbClr val="FF0000"/>
                </a:solidFill>
                <a:latin typeface="AnonymicePro Nerd Font Mono" panose="02060609030202000504" pitchFamily="49" charset="0"/>
                <a:ea typeface="AnonymicePro Nerd Font Mono" panose="02060609030202000504" pitchFamily="49" charset="0"/>
              </a:rPr>
              <a:t>DbContext</a:t>
            </a:r>
            <a:endParaRPr lang="en-US" sz="2000" dirty="0">
              <a:solidFill>
                <a:srgbClr val="FF0000"/>
              </a:solidFill>
              <a:latin typeface="AnonymicePro Nerd Font Mono" panose="02060609030202000504" pitchFamily="49" charset="0"/>
              <a:ea typeface="AnonymicePro Nerd Font Mono" panose="02060609030202000504" pitchFamily="49" charset="0"/>
            </a:endParaRPr>
          </a:p>
          <a:p>
            <a:pPr marL="36900" indent="0">
              <a:buNone/>
            </a:pPr>
            <a:endParaRPr lang="en-US" sz="20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3" name="Picture 2">
            <a:extLst>
              <a:ext uri="{FF2B5EF4-FFF2-40B4-BE49-F238E27FC236}">
                <a16:creationId xmlns:a16="http://schemas.microsoft.com/office/drawing/2014/main" id="{AA60B0AF-FDE3-9FEF-1452-C6FA2DD67AD1}"/>
              </a:ext>
            </a:extLst>
          </p:cNvPr>
          <p:cNvPicPr>
            <a:picLocks noChangeAspect="1"/>
          </p:cNvPicPr>
          <p:nvPr/>
        </p:nvPicPr>
        <p:blipFill>
          <a:blip r:embed="rId2"/>
          <a:stretch>
            <a:fillRect/>
          </a:stretch>
        </p:blipFill>
        <p:spPr>
          <a:xfrm>
            <a:off x="1302764" y="3962159"/>
            <a:ext cx="8740897" cy="2179509"/>
          </a:xfrm>
          <a:prstGeom prst="rect">
            <a:avLst/>
          </a:prstGeom>
        </p:spPr>
      </p:pic>
    </p:spTree>
    <p:extLst>
      <p:ext uri="{BB962C8B-B14F-4D97-AF65-F5344CB8AC3E}">
        <p14:creationId xmlns:p14="http://schemas.microsoft.com/office/powerpoint/2010/main" val="312913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7835</TotalTime>
  <Words>2955</Words>
  <Application>Microsoft Office PowerPoint</Application>
  <PresentationFormat>Widescreen</PresentationFormat>
  <Paragraphs>306</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AnonymicePro Nerd Font Mono</vt: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[custom]</vt:lpstr>
      <vt:lpstr>AUTHENTICATION [custom]</vt:lpstr>
      <vt:lpstr>AUTHENTICATION [custom]</vt:lpstr>
      <vt:lpstr>AUTHENTICATION [custom]</vt:lpstr>
      <vt:lpstr>AUTHENTICATION [custom]</vt:lpstr>
      <vt:lpstr>AUTHENTICATION [custom]</vt:lpstr>
      <vt:lpstr>AUTHENTICATION [Identity]</vt:lpstr>
      <vt:lpstr>AUTHENTICATION [Identity]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74</cp:revision>
  <dcterms:created xsi:type="dcterms:W3CDTF">2024-05-05T05:31:25Z</dcterms:created>
  <dcterms:modified xsi:type="dcterms:W3CDTF">2024-06-07T06:06:20Z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